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0" r:id="rId7"/>
    <p:sldId id="278" r:id="rId8"/>
    <p:sldId id="275" r:id="rId9"/>
    <p:sldId id="279" r:id="rId10"/>
    <p:sldId id="261" r:id="rId11"/>
    <p:sldId id="280" r:id="rId12"/>
    <p:sldId id="277" r:id="rId13"/>
    <p:sldId id="265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3" autoAdjust="0"/>
  </p:normalViewPr>
  <p:slideViewPr>
    <p:cSldViewPr snapToGrid="0">
      <p:cViewPr varScale="1">
        <p:scale>
          <a:sx n="88" d="100"/>
          <a:sy n="88" d="100"/>
        </p:scale>
        <p:origin x="-3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F0DC64-526F-4707-87A4-AC61DE076BF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2020/9/10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35DDAA-77E0-4D82-85D0-C118186E166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B7752AA-9630-4EB0-9796-7AD660678D6D}" type="datetime1">
              <a:rPr lang="zh-CN" altLang="en-US" noProof="0" smtClean="0"/>
              <a:t>2020/9/10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DCE8F5-1341-475C-BF40-2E24D91E8058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53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41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93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26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6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插入或拖放图像</a:t>
            </a:r>
          </a:p>
        </p:txBody>
      </p:sp>
      <p:sp>
        <p:nvSpPr>
          <p:cNvPr id="9" name="图形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6500"/>
              </a:lnSpc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8" name="幻灯片编号占位符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栏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5" name="左栏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插入或拖放图像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t>‹#›</a:t>
            </a:fld>
            <a:endParaRPr lang="zh-CN" altLang="en-US" noProof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7143" y="5373688"/>
            <a:ext cx="5438774" cy="7346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版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副标题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左栏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sz="16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插入或拖放图像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版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插入或拖放图像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编辑标题</a:t>
            </a:r>
          </a:p>
        </p:txBody>
      </p:sp>
      <p:sp>
        <p:nvSpPr>
          <p:cNvPr id="11" name="副标题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 rtlCol="0"/>
          <a:lstStyle>
            <a:lvl1pPr marL="0" indent="0">
              <a:buNone/>
              <a:defRPr sz="2300" b="1"/>
            </a:lvl1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12" name="左栏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添加页脚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 rtl="0"/>
            <a:r>
              <a:rPr lang="zh-CN" altLang="en-US" noProof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插入或拖放图像</a:t>
            </a:r>
          </a:p>
        </p:txBody>
      </p:sp>
      <p:sp>
        <p:nvSpPr>
          <p:cNvPr id="5" name="辅助字幕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zh-CN" altLang="en-US" noProof="0"/>
              <a:t>在此输入图像描述</a:t>
            </a:r>
          </a:p>
        </p:txBody>
      </p:sp>
      <p:sp>
        <p:nvSpPr>
          <p:cNvPr id="36" name="长方形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长方形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长方形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长方形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视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媒体占位符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插入你的视频</a:t>
            </a: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辅助字幕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 sz="18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zh-CN" altLang="en-US" noProof="0"/>
              <a:t>在此输入图像描述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名称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rtlCol="0" anchor="ctr"/>
          <a:lstStyle>
            <a:lvl1pPr marL="0" indent="0" algn="l">
              <a:buNone/>
              <a:defRPr sz="2400"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7" name="电子邮件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rtlCol="0" anchor="ctr"/>
          <a:lstStyle>
            <a:lvl1pPr marL="0" indent="0" algn="l">
              <a:buNone/>
              <a:defRPr sz="1600"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电子邮件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长方形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形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图形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谢谢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rtlCol="0" anchor="b"/>
          <a:lstStyle>
            <a:lvl1pPr algn="l">
              <a:lnSpc>
                <a:spcPts val="8000"/>
              </a:lnSpc>
              <a:defRPr sz="115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形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形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rtlCol="0" anchor="b"/>
          <a:lstStyle>
            <a:lvl1pPr algn="l">
              <a:lnSpc>
                <a:spcPts val="5000"/>
              </a:lnSpc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57226" y="5373688"/>
            <a:ext cx="5114773" cy="1046162"/>
          </a:xfrm>
        </p:spPr>
        <p:txBody>
          <a:bodyPr rtlCol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1"/>
              <a:t>添加页脚</a:t>
            </a:r>
          </a:p>
        </p:txBody>
      </p:sp>
      <p:sp>
        <p:nvSpPr>
          <p:cNvPr id="8" name="图形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形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solidFill>
                <a:schemeClr val="lt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图形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pPr rtl="0"/>
            <a:endParaRPr lang="zh-CN" altLang="en-US" baseline="0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rtl="0"/>
            <a:r>
              <a:rPr lang="zh-CN" altLang="en-US" sz="1600" baseline="0" noProof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谢引</a:t>
            </a: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1"/>
              <a:t>编辑母版文本样式</a:t>
            </a:r>
          </a:p>
          <a:p>
            <a:pPr lvl="1" rtl="0"/>
            <a:r>
              <a:rPr lang="zh-CN" altLang="en-US" noProof="1"/>
              <a:t>第二级</a:t>
            </a:r>
          </a:p>
          <a:p>
            <a:pPr lvl="2" rtl="0"/>
            <a:r>
              <a:rPr lang="zh-CN" altLang="en-US" noProof="1"/>
              <a:t>第三级</a:t>
            </a:r>
          </a:p>
          <a:p>
            <a:pPr lvl="3" rtl="0"/>
            <a:r>
              <a:rPr lang="zh-CN" altLang="en-US" noProof="1"/>
              <a:t>第四级</a:t>
            </a:r>
          </a:p>
          <a:p>
            <a:pPr lvl="4" rtl="0"/>
            <a:r>
              <a:rPr lang="zh-CN" altLang="en-US" noProof="1"/>
              <a:t>第五级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58DB212-BFA2-403F-85EF-DFD3FF6D973A}" type="slidenum">
              <a:rPr lang="en-US" altLang="zh-CN" noProof="1" smtClean="0"/>
              <a:pPr/>
              <a:t>‹#›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92" y="3554186"/>
            <a:ext cx="5333065" cy="882649"/>
          </a:xfrm>
        </p:spPr>
        <p:txBody>
          <a:bodyPr rtlCol="0">
            <a:normAutofit/>
          </a:bodyPr>
          <a:lstStyle/>
          <a:p>
            <a:r>
              <a:rPr lang="en-US" altLang="zh-CN" sz="4800" noProof="1"/>
              <a:t>C</a:t>
            </a:r>
            <a:r>
              <a:rPr lang="zh-CN" altLang="en-US" sz="4800" noProof="1"/>
              <a:t>语言项目末期答辩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61D83F-6C51-42D7-A5A2-B8A735063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" t="156"/>
          <a:stretch/>
        </p:blipFill>
        <p:spPr>
          <a:xfrm>
            <a:off x="2981194" y="187890"/>
            <a:ext cx="2593191" cy="2596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5EFA2E-574E-4EED-93BE-37ADA4E51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0"/>
            <a:ext cx="5767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057" y="2554201"/>
            <a:ext cx="3119700" cy="1749598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zh-CN" altLang="en-US" noProof="1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1" smtClean="0"/>
              <a:pPr/>
              <a:t>2</a:t>
            </a:fld>
            <a:endParaRPr lang="zh-CN" altLang="en-US" noProof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2F7B33-2619-415C-B8ED-DD36C7A01DE7}"/>
              </a:ext>
            </a:extLst>
          </p:cNvPr>
          <p:cNvSpPr txBox="1"/>
          <p:nvPr/>
        </p:nvSpPr>
        <p:spPr>
          <a:xfrm>
            <a:off x="451756" y="527957"/>
            <a:ext cx="631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1. Problem Statement</a:t>
            </a:r>
            <a:endParaRPr lang="zh-CN" altLang="en-US" sz="4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82EDFA-8427-4DCA-8B11-482B921C59F4}"/>
              </a:ext>
            </a:extLst>
          </p:cNvPr>
          <p:cNvSpPr txBox="1"/>
          <p:nvPr/>
        </p:nvSpPr>
        <p:spPr>
          <a:xfrm>
            <a:off x="767442" y="1318022"/>
            <a:ext cx="1019447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800" dirty="0"/>
              <a:t>本项目灵感来源于三国杀系列和麻将规则，意图通过卡牌游戏，带领大家巩固无机化学知识的基础（如反应式），体会化学之美。同时将</a:t>
            </a:r>
            <a:r>
              <a:rPr lang="en-US" altLang="zh-CN" sz="2800" dirty="0"/>
              <a:t>C</a:t>
            </a:r>
            <a:r>
              <a:rPr lang="zh-CN" altLang="zh-CN" sz="2800" dirty="0"/>
              <a:t>语言学以致用，达到灵活掌握</a:t>
            </a:r>
            <a:r>
              <a:rPr lang="en-US" altLang="zh-CN" sz="2800" dirty="0"/>
              <a:t>C</a:t>
            </a:r>
            <a:r>
              <a:rPr lang="zh-CN" altLang="zh-CN" sz="2800" dirty="0"/>
              <a:t>语言的目的</a:t>
            </a:r>
            <a:r>
              <a:rPr lang="zh-CN" altLang="en-US" sz="2800" dirty="0"/>
              <a:t>，同时激发自主学习能力，学习</a:t>
            </a:r>
            <a:r>
              <a:rPr lang="en-US" altLang="zh-CN" sz="2800" dirty="0"/>
              <a:t>C++</a:t>
            </a:r>
            <a:r>
              <a:rPr lang="zh-CN" altLang="en-US" sz="2800" dirty="0"/>
              <a:t>并进行应用</a:t>
            </a:r>
            <a:r>
              <a:rPr lang="zh-CN" altLang="zh-CN" sz="2800" dirty="0"/>
              <a:t>。</a:t>
            </a:r>
          </a:p>
          <a:p>
            <a:pPr>
              <a:lnSpc>
                <a:spcPct val="200000"/>
              </a:lnSpc>
            </a:pPr>
            <a:r>
              <a:rPr lang="zh-CN" altLang="zh-CN" sz="2800" dirty="0"/>
              <a:t>该软件在这种立意的基础上，增加复盘功能，人机对战功能，以更好地达到健脑，形成记忆回路的效果。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1" smtClean="0"/>
              <a:pPr rtl="0"/>
              <a:t>3</a:t>
            </a:fld>
            <a:endParaRPr lang="zh-CN" altLang="en-US" noProof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8BD43E-3F3F-41DE-9B3C-9E48FB5B7FC1}"/>
              </a:ext>
            </a:extLst>
          </p:cNvPr>
          <p:cNvSpPr txBox="1"/>
          <p:nvPr/>
        </p:nvSpPr>
        <p:spPr>
          <a:xfrm>
            <a:off x="315686" y="429986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 </a:t>
            </a:r>
            <a:r>
              <a:rPr lang="en-US" altLang="zh-CN" sz="4800" dirty="0"/>
              <a:t>Group</a:t>
            </a:r>
            <a:r>
              <a:rPr lang="zh-CN" altLang="en-US" sz="4800" dirty="0"/>
              <a:t> </a:t>
            </a:r>
            <a:r>
              <a:rPr lang="en-US" altLang="zh-CN" sz="4800" dirty="0"/>
              <a:t>Division</a:t>
            </a:r>
            <a:endParaRPr lang="zh-CN" altLang="en-US" sz="48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458D59-EEB9-4D6D-95FA-E9F106274E39}"/>
              </a:ext>
            </a:extLst>
          </p:cNvPr>
          <p:cNvSpPr txBox="1"/>
          <p:nvPr/>
        </p:nvSpPr>
        <p:spPr>
          <a:xfrm>
            <a:off x="468086" y="1660071"/>
            <a:ext cx="10433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Student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：</a:t>
            </a:r>
            <a:r>
              <a:rPr lang="zh-CN" altLang="zh-CN" sz="2800" dirty="0"/>
              <a:t>进行</a:t>
            </a:r>
            <a:r>
              <a:rPr lang="zh-CN" altLang="en-US" sz="2800" dirty="0"/>
              <a:t>游戏</a:t>
            </a:r>
            <a:r>
              <a:rPr lang="zh-CN" altLang="zh-CN" sz="2800" dirty="0"/>
              <a:t>大体框架的搭建和战斗总体流程</a:t>
            </a:r>
            <a:r>
              <a:rPr lang="zh-CN" altLang="en-US" sz="2800" dirty="0"/>
              <a:t>的编写以及规则</a:t>
            </a:r>
            <a:r>
              <a:rPr lang="zh-CN" altLang="zh-CN" sz="2800" dirty="0"/>
              <a:t>的</a:t>
            </a:r>
            <a:r>
              <a:rPr lang="zh-CN" altLang="en-US" sz="2800" dirty="0"/>
              <a:t>实现</a:t>
            </a:r>
            <a:r>
              <a:rPr lang="zh-CN" altLang="zh-CN" sz="2800" dirty="0"/>
              <a:t>，</a:t>
            </a:r>
            <a:r>
              <a:rPr lang="zh-CN" altLang="en-US" sz="2800" dirty="0"/>
              <a:t>对代码进行最后的</a:t>
            </a:r>
            <a:r>
              <a:rPr lang="en-US" altLang="zh-CN" sz="2800" dirty="0"/>
              <a:t>debug</a:t>
            </a:r>
            <a:r>
              <a:rPr lang="zh-CN" altLang="en-US" sz="2800" dirty="0"/>
              <a:t>，</a:t>
            </a:r>
            <a:r>
              <a:rPr lang="zh-CN" altLang="zh-CN" sz="2800" dirty="0"/>
              <a:t>以及进行卡牌游戏背景界面处理</a:t>
            </a:r>
            <a:r>
              <a:rPr lang="zh-CN" altLang="en-US" sz="2800" dirty="0"/>
              <a:t>；贡献占总代码量的</a:t>
            </a:r>
            <a:r>
              <a:rPr lang="en-US" altLang="zh-CN" sz="2800" dirty="0"/>
              <a:t>40%</a:t>
            </a:r>
          </a:p>
          <a:p>
            <a:endParaRPr lang="en-US" altLang="zh-CN" sz="2800" dirty="0"/>
          </a:p>
          <a:p>
            <a:r>
              <a:rPr lang="en-US" altLang="zh-CN" sz="2800" dirty="0"/>
              <a:t>Student B</a:t>
            </a:r>
            <a:r>
              <a:rPr lang="zh-CN" altLang="en-US" sz="2800" dirty="0"/>
              <a:t>：进行游戏回放系统的编写，图片制作，代码</a:t>
            </a:r>
            <a:r>
              <a:rPr lang="en-US" altLang="zh-CN" sz="2800" dirty="0"/>
              <a:t>debug</a:t>
            </a:r>
            <a:r>
              <a:rPr lang="zh-CN" altLang="en-US" sz="2800" dirty="0"/>
              <a:t>，以及游戏规则理论提出，贡献占总代码量的</a:t>
            </a:r>
            <a:r>
              <a:rPr lang="en-US" altLang="zh-CN" sz="2800" dirty="0"/>
              <a:t>35%</a:t>
            </a:r>
          </a:p>
          <a:p>
            <a:endParaRPr lang="en-US" altLang="zh-CN" sz="2800" dirty="0"/>
          </a:p>
          <a:p>
            <a:r>
              <a:rPr lang="en-US" altLang="zh-CN" sz="2800" dirty="0"/>
              <a:t>Student</a:t>
            </a:r>
            <a:r>
              <a:rPr lang="zh-CN" altLang="en-US" sz="2800" dirty="0"/>
              <a:t> </a:t>
            </a:r>
            <a:r>
              <a:rPr lang="en-US" altLang="zh-CN" sz="2800" dirty="0"/>
              <a:t>C</a:t>
            </a:r>
            <a:r>
              <a:rPr lang="zh-CN" altLang="en-US" sz="2800" dirty="0"/>
              <a:t>：游戏规则理论提出，成绩记录</a:t>
            </a:r>
            <a:r>
              <a:rPr lang="en-US" altLang="zh-CN" sz="2800" dirty="0"/>
              <a:t>&amp;</a:t>
            </a:r>
            <a:r>
              <a:rPr lang="zh-CN" altLang="en-US" sz="2800" dirty="0"/>
              <a:t>排名，代码</a:t>
            </a:r>
            <a:r>
              <a:rPr lang="en-US" altLang="zh-CN" sz="2800" dirty="0"/>
              <a:t>debug</a:t>
            </a:r>
            <a:r>
              <a:rPr lang="zh-CN" altLang="en-US" sz="2800" dirty="0"/>
              <a:t>，贡献占总代码量的</a:t>
            </a:r>
            <a:r>
              <a:rPr lang="en-US" altLang="zh-CN" sz="2800" dirty="0"/>
              <a:t>25%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A9EA3E-21EA-45C8-81DC-D6C368E109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zh-CN" noProof="0" smtClean="0"/>
              <a:t>4</a:t>
            </a:fld>
            <a:endParaRPr lang="zh-CN" altLang="en-US" noProof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E82D4F-8EEE-462C-BB9C-D5FF638BD7B9}"/>
              </a:ext>
            </a:extLst>
          </p:cNvPr>
          <p:cNvSpPr txBox="1"/>
          <p:nvPr/>
        </p:nvSpPr>
        <p:spPr>
          <a:xfrm>
            <a:off x="332014" y="402771"/>
            <a:ext cx="57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  Analysis &amp; Design</a:t>
            </a:r>
            <a:endParaRPr lang="zh-CN" altLang="en-US" sz="4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7A7171-8F97-41A9-AFC1-2C320ADA1276}"/>
              </a:ext>
            </a:extLst>
          </p:cNvPr>
          <p:cNvSpPr txBox="1"/>
          <p:nvPr/>
        </p:nvSpPr>
        <p:spPr>
          <a:xfrm>
            <a:off x="473528" y="1932214"/>
            <a:ext cx="10292443" cy="388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3200" dirty="0"/>
              <a:t>1. </a:t>
            </a:r>
            <a:r>
              <a:rPr lang="zh-CN" altLang="zh-CN" sz="3200" dirty="0"/>
              <a:t>每一种卡牌</a:t>
            </a:r>
            <a:r>
              <a:rPr lang="zh-CN" altLang="en-US" sz="3200" dirty="0"/>
              <a:t>组合都有对应分数累加</a:t>
            </a:r>
            <a:endParaRPr lang="zh-CN" altLang="zh-CN" sz="3200" dirty="0"/>
          </a:p>
          <a:p>
            <a:pPr lvl="0">
              <a:lnSpc>
                <a:spcPct val="200000"/>
              </a:lnSpc>
            </a:pPr>
            <a:r>
              <a:rPr lang="en-US" altLang="zh-CN" sz="3200" dirty="0"/>
              <a:t>2. </a:t>
            </a:r>
            <a:r>
              <a:rPr lang="zh-CN" altLang="zh-CN" sz="3200" dirty="0"/>
              <a:t>可以在游戏结束后进行回放，助于分析</a:t>
            </a:r>
          </a:p>
          <a:p>
            <a:pPr lvl="0">
              <a:lnSpc>
                <a:spcPct val="200000"/>
              </a:lnSpc>
            </a:pPr>
            <a:r>
              <a:rPr lang="en-US" altLang="zh-CN" sz="3200" dirty="0"/>
              <a:t>3. </a:t>
            </a:r>
            <a:r>
              <a:rPr lang="zh-CN" altLang="zh-CN" sz="3200" dirty="0"/>
              <a:t>人机对战实现</a:t>
            </a:r>
            <a:endParaRPr lang="en-US" altLang="zh-CN" sz="3200" dirty="0"/>
          </a:p>
          <a:p>
            <a:pPr lvl="0">
              <a:lnSpc>
                <a:spcPct val="200000"/>
              </a:lnSpc>
            </a:pPr>
            <a:r>
              <a:rPr lang="en-US" altLang="zh-CN" sz="3200" dirty="0"/>
              <a:t>4. </a:t>
            </a:r>
            <a:r>
              <a:rPr lang="zh-CN" altLang="en-US" sz="3200" dirty="0"/>
              <a:t>进行玩家分数记录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686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1C7A9-4072-45B8-BB2E-3956A0B4AD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zh-CN" noProof="0" smtClean="0"/>
              <a:pPr rtl="0"/>
              <a:t>5</a:t>
            </a:fld>
            <a:endParaRPr lang="zh-CN" altLang="en-US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6616C3-5BC8-46DC-9C9C-63B533B759A3}"/>
              </a:ext>
            </a:extLst>
          </p:cNvPr>
          <p:cNvSpPr txBox="1"/>
          <p:nvPr/>
        </p:nvSpPr>
        <p:spPr>
          <a:xfrm>
            <a:off x="332014" y="402771"/>
            <a:ext cx="57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  Analysis &amp; Design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57FC5-8E63-46AF-9551-D7441EF97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9270"/>
            <a:ext cx="5350329" cy="21281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FB6E79-CE7B-4AF3-9C66-6EE76348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2879270"/>
            <a:ext cx="5543676" cy="21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2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C12BDC-9A8A-4380-8B67-01BA172DF6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zh-CN" noProof="0" smtClean="0"/>
              <a:t>6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E6CAD7-21E8-4D3E-86EC-19628DD831C7}"/>
              </a:ext>
            </a:extLst>
          </p:cNvPr>
          <p:cNvSpPr txBox="1"/>
          <p:nvPr/>
        </p:nvSpPr>
        <p:spPr>
          <a:xfrm>
            <a:off x="332014" y="402771"/>
            <a:ext cx="576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  Analysis &amp; Design</a:t>
            </a:r>
            <a:endParaRPr lang="zh-CN" altLang="en-US" sz="4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7F99E8-4A16-4A09-A03C-21E95E2A3002}"/>
              </a:ext>
            </a:extLst>
          </p:cNvPr>
          <p:cNvSpPr txBox="1"/>
          <p:nvPr/>
        </p:nvSpPr>
        <p:spPr>
          <a:xfrm>
            <a:off x="522514" y="1398814"/>
            <a:ext cx="976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所有规则都是以麻将等题材为灵感，设计的一套游戏规则。没有任何特别的蓝本可以借鉴。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（下三张图片由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同学提供理论支持初稿，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同学在主程序编写过程中进行简化）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3C67A4-D703-4DA5-8562-925F35090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344" r="1183" b="12878"/>
          <a:stretch/>
        </p:blipFill>
        <p:spPr>
          <a:xfrm rot="16200000">
            <a:off x="1619928" y="2021256"/>
            <a:ext cx="3356894" cy="5029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484CCC-C3E0-4600-8D34-A3A862F0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37" y="3196916"/>
            <a:ext cx="2115120" cy="2677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4C76EC-1D6D-4715-8139-0CD431D2F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018" y="3196916"/>
            <a:ext cx="2098343" cy="26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zh-CN" noProof="1" smtClean="0"/>
              <a:pPr rtl="0"/>
              <a:t>7</a:t>
            </a:fld>
            <a:endParaRPr lang="zh-CN" altLang="en-US" noProof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C8DCA6-1D01-421F-8F82-CC96C0BA4B9E}"/>
              </a:ext>
            </a:extLst>
          </p:cNvPr>
          <p:cNvSpPr txBox="1"/>
          <p:nvPr/>
        </p:nvSpPr>
        <p:spPr>
          <a:xfrm>
            <a:off x="7041532" y="6070199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弃牌部分，可以随机弃牌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753233-FF55-4D3A-9875-D05CE470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30" y="1964009"/>
            <a:ext cx="2914442" cy="35931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4C4857-06C9-46BE-821B-A8E2164DEEF8}"/>
              </a:ext>
            </a:extLst>
          </p:cNvPr>
          <p:cNvSpPr txBox="1"/>
          <p:nvPr/>
        </p:nvSpPr>
        <p:spPr>
          <a:xfrm>
            <a:off x="1330379" y="6108299"/>
            <a:ext cx="3027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算分部分，基本的</a:t>
            </a:r>
            <a:r>
              <a:rPr lang="en-US" altLang="zh-CN" sz="1600" dirty="0"/>
              <a:t>if-for</a:t>
            </a:r>
            <a:r>
              <a:rPr lang="zh-CN" altLang="en-US" sz="1600" dirty="0"/>
              <a:t>嵌套算法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216C34-1A29-4E24-BBB1-78222AB3D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176" y="1964009"/>
            <a:ext cx="3494367" cy="35931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AF0A61-337E-4FCC-962B-305D7F746B71}"/>
              </a:ext>
            </a:extLst>
          </p:cNvPr>
          <p:cNvSpPr txBox="1"/>
          <p:nvPr/>
        </p:nvSpPr>
        <p:spPr>
          <a:xfrm>
            <a:off x="468085" y="332014"/>
            <a:ext cx="507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4. Implementation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F84EBA-CCDA-4AA4-BFD6-7484B2305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zh-CN" noProof="0" smtClean="0"/>
              <a:t>8</a:t>
            </a:fld>
            <a:endParaRPr lang="zh-CN" altLang="en-US" noProof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E8EDDA-40EF-491C-9993-21AB24EBAF8E}"/>
              </a:ext>
            </a:extLst>
          </p:cNvPr>
          <p:cNvGrpSpPr/>
          <p:nvPr/>
        </p:nvGrpSpPr>
        <p:grpSpPr>
          <a:xfrm>
            <a:off x="480317" y="1752600"/>
            <a:ext cx="3365899" cy="3830989"/>
            <a:chOff x="480317" y="1752600"/>
            <a:chExt cx="3365899" cy="38309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3FFA628-2DA0-4892-B0CD-81455609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317" y="1752600"/>
              <a:ext cx="3365899" cy="308033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33804CD-4190-4282-A592-084983DB902F}"/>
                </a:ext>
              </a:extLst>
            </p:cNvPr>
            <p:cNvSpPr txBox="1"/>
            <p:nvPr/>
          </p:nvSpPr>
          <p:spPr>
            <a:xfrm>
              <a:off x="544286" y="5214257"/>
              <a:ext cx="318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复盘函数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7805C2-B67D-41AE-A7C3-C46939C41BC9}"/>
              </a:ext>
            </a:extLst>
          </p:cNvPr>
          <p:cNvGrpSpPr/>
          <p:nvPr/>
        </p:nvGrpSpPr>
        <p:grpSpPr>
          <a:xfrm>
            <a:off x="4872704" y="1752600"/>
            <a:ext cx="6728811" cy="3830989"/>
            <a:chOff x="4872704" y="1752600"/>
            <a:chExt cx="6728811" cy="38309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4AB00BF-A31B-4957-9CE8-9210E1E2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2704" y="1752600"/>
              <a:ext cx="2847996" cy="301468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5D57304-CBF9-49B0-BE58-A3D67A5D1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5353" y="2216947"/>
              <a:ext cx="3386162" cy="208599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153C618-C593-46D5-A578-FE2FCAEC0C16}"/>
                </a:ext>
              </a:extLst>
            </p:cNvPr>
            <p:cNvSpPr txBox="1"/>
            <p:nvPr/>
          </p:nvSpPr>
          <p:spPr>
            <a:xfrm>
              <a:off x="6509657" y="5214257"/>
              <a:ext cx="318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排名显示函数部分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07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A587A4-3BE5-4EA8-B4ED-0C9DD6291C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zh-CN" noProof="0" smtClean="0"/>
              <a:t>9</a:t>
            </a:fld>
            <a:endParaRPr lang="zh-CN" altLang="en-US" noProof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8F9556-C418-4EAD-BA2D-BAE1AB7E2F39}"/>
              </a:ext>
            </a:extLst>
          </p:cNvPr>
          <p:cNvSpPr txBox="1"/>
          <p:nvPr/>
        </p:nvSpPr>
        <p:spPr>
          <a:xfrm>
            <a:off x="2830286" y="2721429"/>
            <a:ext cx="650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项目效果展示</a:t>
            </a:r>
          </a:p>
        </p:txBody>
      </p:sp>
    </p:spTree>
    <p:extLst>
      <p:ext uri="{BB962C8B-B14F-4D97-AF65-F5344CB8AC3E}">
        <p14:creationId xmlns:p14="http://schemas.microsoft.com/office/powerpoint/2010/main" val="374618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6465487_TF11936837.potx" id="{9287577B-A96F-486C-B81D-66A2B3601681}" vid="{BAC6D306-B325-4058-A60F-214BC585CD7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7A54-F20C-4571-A0A1-59566D65D61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科研成果演示文稿</Template>
  <TotalTime>0</TotalTime>
  <Words>353</Words>
  <Application>Microsoft Office PowerPoint</Application>
  <PresentationFormat>宽屏</PresentationFormat>
  <Paragraphs>39</Paragraphs>
  <Slides>10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 UI</vt:lpstr>
      <vt:lpstr>微软雅黑</vt:lpstr>
      <vt:lpstr>Arial</vt:lpstr>
      <vt:lpstr>Gill Sans MT</vt:lpstr>
      <vt:lpstr>Office 主题</vt:lpstr>
      <vt:lpstr>C语言项目末期答辩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2020-05-03T05:58:52Z</dcterms:created>
  <dcterms:modified xsi:type="dcterms:W3CDTF">2020-09-10T15:21:54Z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